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98" r:id="rId3"/>
    <p:sldId id="257" r:id="rId4"/>
    <p:sldId id="259" r:id="rId5"/>
    <p:sldId id="260" r:id="rId6"/>
    <p:sldId id="261" r:id="rId7"/>
    <p:sldId id="313" r:id="rId8"/>
    <p:sldId id="27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314" r:id="rId22"/>
    <p:sldId id="286" r:id="rId23"/>
    <p:sldId id="301" r:id="rId24"/>
    <p:sldId id="288" r:id="rId25"/>
    <p:sldId id="287" r:id="rId26"/>
    <p:sldId id="316" r:id="rId27"/>
    <p:sldId id="302" r:id="rId28"/>
    <p:sldId id="305" r:id="rId29"/>
    <p:sldId id="306" r:id="rId30"/>
    <p:sldId id="307" r:id="rId31"/>
    <p:sldId id="299" r:id="rId32"/>
    <p:sldId id="303" r:id="rId33"/>
    <p:sldId id="304" r:id="rId34"/>
    <p:sldId id="300" r:id="rId35"/>
    <p:sldId id="311" r:id="rId36"/>
    <p:sldId id="317" r:id="rId37"/>
    <p:sldId id="264" r:id="rId38"/>
    <p:sldId id="278" r:id="rId39"/>
    <p:sldId id="258" r:id="rId40"/>
    <p:sldId id="318" r:id="rId41"/>
    <p:sldId id="315" r:id="rId42"/>
    <p:sldId id="262" r:id="rId43"/>
    <p:sldId id="263" r:id="rId44"/>
    <p:sldId id="275" r:id="rId45"/>
    <p:sldId id="279" r:id="rId46"/>
  </p:sldIdLst>
  <p:sldSz cx="9144000" cy="5143500" type="screen16x9"/>
  <p:notesSz cx="6858000" cy="9144000"/>
  <p:embeddedFontLst>
    <p:embeddedFont>
      <p:font typeface="Lexend" pitchFamily="2" charset="-94"/>
      <p:regular r:id="rId48"/>
      <p:bold r:id="rId49"/>
    </p:embeddedFont>
    <p:embeddedFont>
      <p:font typeface="Poppins" panose="00000500000000000000" pitchFamily="2" charset="-94"/>
      <p:regular r:id="rId50"/>
      <p:bold r:id="rId51"/>
      <p:italic r:id="rId52"/>
      <p:boldItalic r:id="rId53"/>
    </p:embeddedFont>
    <p:embeddedFont>
      <p:font typeface="Poppins Medium" panose="00000600000000000000" pitchFamily="2" charset="-94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860" autoAdjust="0"/>
  </p:normalViewPr>
  <p:slideViewPr>
    <p:cSldViewPr snapToGrid="0">
      <p:cViewPr varScale="1">
        <p:scale>
          <a:sx n="143" d="100"/>
          <a:sy n="143" d="100"/>
        </p:scale>
        <p:origin x="126" y="5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355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036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4906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7042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7770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3271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0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</a:t>
            </a: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schema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/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&amp;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access to others</a:t>
            </a:r>
            <a:endParaRPr lang="en-US" sz="1800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988375"/>
            <a:ext cx="7188540" cy="2116671"/>
          </a:xfrm>
          <a:prstGeom prst="rect">
            <a:avLst/>
          </a:prstGeom>
        </p:spPr>
      </p:pic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65527B7B-1F6E-DA07-7DE9-8644A1AF8FD2}"/>
              </a:ext>
            </a:extLst>
          </p:cNvPr>
          <p:cNvSpPr txBox="1"/>
          <p:nvPr/>
        </p:nvSpPr>
        <p:spPr>
          <a:xfrm>
            <a:off x="977730" y="3398293"/>
            <a:ext cx="7188540" cy="1023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(Separate) Solutions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MULTIPLE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B1F83-F347-E701-749A-685B8E5C5681}"/>
              </a:ext>
            </a:extLst>
          </p:cNvPr>
          <p:cNvSpPr txBox="1"/>
          <p:nvPr/>
        </p:nvSpPr>
        <p:spPr>
          <a:xfrm>
            <a:off x="523856" y="926846"/>
            <a:ext cx="889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</a:t>
            </a:r>
            <a:b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int, bool,</a:t>
            </a:r>
            <a:b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if, for, while</a:t>
            </a:r>
            <a:endParaRPr lang="en-US" sz="10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1B374-187F-F49F-F7F6-44E5AA70DAC4}"/>
              </a:ext>
            </a:extLst>
          </p:cNvPr>
          <p:cNvSpPr txBox="1"/>
          <p:nvPr/>
        </p:nvSpPr>
        <p:spPr>
          <a:xfrm>
            <a:off x="2131931" y="926846"/>
            <a:ext cx="1055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Parameters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values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USER INTERFACE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(Unified) UI Layer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Based Modular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Approach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450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571999" y="1620640"/>
            <a:ext cx="4145075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INTEGRATING</a:t>
            </a:r>
            <a:b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MODULES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608044-9C42-EC1D-B009-7922D8588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59" y="360218"/>
            <a:ext cx="4423064" cy="44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6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3DA6D-A245-04FE-C05D-A3C0D5208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9" y="1389333"/>
            <a:ext cx="2025907" cy="174847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43E57-9B2A-1515-9382-F75E9B609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145" y="1389332"/>
            <a:ext cx="2134022" cy="237401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E805F4-FF96-1785-78CA-D3059B6EF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646" y="1389332"/>
            <a:ext cx="3067429" cy="256154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56E7FC-0C4D-E759-DB93-58B55F1031A9}"/>
              </a:ext>
            </a:extLst>
          </p:cNvPr>
          <p:cNvSpPr txBox="1"/>
          <p:nvPr/>
        </p:nvSpPr>
        <p:spPr>
          <a:xfrm>
            <a:off x="454759" y="952415"/>
            <a:ext cx="2025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Single</a:t>
            </a:r>
            <a:r>
              <a:rPr lang="en-US" u="sng" dirty="0">
                <a:solidFill>
                  <a:srgbClr val="00B050"/>
                </a:solidFill>
              </a:rPr>
              <a:t> Package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93D631-84CA-51DA-37A7-A552A3FF2127}"/>
              </a:ext>
            </a:extLst>
          </p:cNvPr>
          <p:cNvSpPr txBox="1"/>
          <p:nvPr/>
        </p:nvSpPr>
        <p:spPr>
          <a:xfrm>
            <a:off x="2998145" y="948189"/>
            <a:ext cx="213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Two</a:t>
            </a:r>
            <a:r>
              <a:rPr lang="en-US" u="sng" dirty="0">
                <a:solidFill>
                  <a:srgbClr val="00B050"/>
                </a:solidFill>
              </a:rPr>
              <a:t> Packages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A223F-F29A-D4AC-E03B-0FEADC104F7A}"/>
              </a:ext>
            </a:extLst>
          </p:cNvPr>
          <p:cNvSpPr txBox="1"/>
          <p:nvPr/>
        </p:nvSpPr>
        <p:spPr>
          <a:xfrm>
            <a:off x="5649646" y="947499"/>
            <a:ext cx="306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Layered</a:t>
            </a:r>
            <a:r>
              <a:rPr lang="en-US" u="sng" dirty="0">
                <a:solidFill>
                  <a:srgbClr val="00B050"/>
                </a:solidFill>
              </a:rPr>
              <a:t> (based on DDD)</a:t>
            </a: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500191"/>
            <a:ext cx="8410500" cy="326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– simpler codebase &amp; better performance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data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the target module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Exception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module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extends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other one (Ordering.Enterprise -&gt; Ordering.Basic)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36" y="823275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823275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1845243" y="1104262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2428530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301366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16199" y="2566709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792235" y="313723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6A7CC-C5A5-727A-6504-7A5409BF8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495" y="823275"/>
            <a:ext cx="3508580" cy="35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responsibility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Reverses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publisher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subscriber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DATABASE-LEVEL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TRANSACTIONS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2866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Only for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do not manipulate data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Can only work in monolith &amp; single database approach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b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Monolith &amp; single database: Execute events in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transaction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Distributed or different databases: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Outbox/inbox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BFF4-4887-9ACF-DB18-B46207E0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WHICH ARCHITECTURE..?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E97BF-E5BE-D7AA-C229-3BB42C173C65}"/>
              </a:ext>
            </a:extLst>
          </p:cNvPr>
          <p:cNvSpPr txBox="1"/>
          <p:nvPr/>
        </p:nvSpPr>
        <p:spPr>
          <a:xfrm>
            <a:off x="386210" y="1975938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73B84-BE8E-F949-AF42-F0C802F09DFB}"/>
              </a:ext>
            </a:extLst>
          </p:cNvPr>
          <p:cNvSpPr txBox="1"/>
          <p:nvPr/>
        </p:nvSpPr>
        <p:spPr>
          <a:xfrm>
            <a:off x="1845995" y="1975938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413FA-29EE-9FD3-AD65-426040C334C8}"/>
              </a:ext>
            </a:extLst>
          </p:cNvPr>
          <p:cNvSpPr txBox="1"/>
          <p:nvPr/>
        </p:nvSpPr>
        <p:spPr>
          <a:xfrm>
            <a:off x="4000916" y="1965192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02D9B-2612-7847-9C42-14A908C7F1A9}"/>
              </a:ext>
            </a:extLst>
          </p:cNvPr>
          <p:cNvSpPr txBox="1"/>
          <p:nvPr/>
        </p:nvSpPr>
        <p:spPr>
          <a:xfrm>
            <a:off x="5909114" y="1962590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F39D6-05B7-57F2-ADD1-763B26CB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88" y="1154410"/>
            <a:ext cx="740335" cy="777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6069CF-0D42-B153-06BA-97F5A0C4D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117" y="1167758"/>
            <a:ext cx="825597" cy="795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81D3E-D4BA-74E0-17CB-ECCAB4734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94" y="1167758"/>
            <a:ext cx="1119828" cy="79743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4F6E601-7D5C-5888-9D53-49F123CAF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629" y="1173204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0E473C-CB07-5F7D-B195-2FB7D60B55DE}"/>
              </a:ext>
            </a:extLst>
          </p:cNvPr>
          <p:cNvSpPr txBox="1"/>
          <p:nvPr/>
        </p:nvSpPr>
        <p:spPr>
          <a:xfrm>
            <a:off x="386210" y="2325084"/>
            <a:ext cx="13756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Small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Temporary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few </a:t>
            </a:r>
            <a:r>
              <a:rPr lang="tr-TR" sz="1100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71A08-B203-8551-C8D2-3A41F4A5FEB6}"/>
              </a:ext>
            </a:extLst>
          </p:cNvPr>
          <p:cNvSpPr txBox="1"/>
          <p:nvPr/>
        </p:nvSpPr>
        <p:spPr>
          <a:xfrm>
            <a:off x="1845995" y="2323000"/>
            <a:ext cx="15392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Middle-size</a:t>
            </a:r>
            <a:r>
              <a:rPr lang="tr-TR" sz="1100" dirty="0"/>
              <a:t> project</a:t>
            </a:r>
          </a:p>
          <a:p>
            <a:r>
              <a:rPr lang="tr-TR" sz="1100" b="1" dirty="0"/>
              <a:t>Long-term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team</a:t>
            </a:r>
            <a:r>
              <a:rPr lang="tr-TR" sz="1100" dirty="0"/>
              <a:t> of developers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applications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88129-9AE4-B0F0-4179-8887750735DE}"/>
              </a:ext>
            </a:extLst>
          </p:cNvPr>
          <p:cNvSpPr txBox="1"/>
          <p:nvPr/>
        </p:nvSpPr>
        <p:spPr>
          <a:xfrm>
            <a:off x="4000916" y="2322999"/>
            <a:ext cx="169950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endParaRPr lang="tr-TR" sz="1100" b="1" dirty="0"/>
          </a:p>
          <a:p>
            <a:r>
              <a:rPr lang="tr-TR" sz="1100" b="1" dirty="0"/>
              <a:t>Scaleable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Scaleable </a:t>
            </a:r>
            <a:r>
              <a:rPr lang="tr-TR" sz="1100" b="1" dirty="0"/>
              <a:t>performance</a:t>
            </a:r>
            <a:br>
              <a:rPr lang="tr-TR" sz="1100" dirty="0"/>
            </a:br>
            <a:r>
              <a:rPr lang="tr-TR" sz="1100" dirty="0"/>
              <a:t>(</a:t>
            </a:r>
            <a:r>
              <a:rPr lang="tr-TR" sz="1100" i="1" dirty="0"/>
              <a:t>on multiple databases</a:t>
            </a:r>
            <a:r>
              <a:rPr lang="tr-TR" sz="11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5B6B64-0527-CF6D-B0F9-DBEDDF007AC1}"/>
              </a:ext>
            </a:extLst>
          </p:cNvPr>
          <p:cNvSpPr txBox="1"/>
          <p:nvPr/>
        </p:nvSpPr>
        <p:spPr>
          <a:xfrm>
            <a:off x="5913121" y="2309651"/>
            <a:ext cx="186140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r>
              <a:rPr lang="tr-TR" sz="1100" b="1" dirty="0"/>
              <a:t>Large </a:t>
            </a:r>
            <a:r>
              <a:rPr lang="tr-TR" sz="1100" dirty="0"/>
              <a:t>company &amp; budget</a:t>
            </a:r>
          </a:p>
          <a:p>
            <a:r>
              <a:rPr lang="tr-TR" sz="1100" b="1" dirty="0"/>
              <a:t>Devops </a:t>
            </a:r>
            <a:r>
              <a:rPr lang="tr-TR" sz="1100" dirty="0"/>
              <a:t>culture</a:t>
            </a:r>
          </a:p>
          <a:p>
            <a:endParaRPr lang="tr-TR" sz="1100" dirty="0"/>
          </a:p>
          <a:p>
            <a:r>
              <a:rPr lang="tr-TR" sz="1100" b="1" dirty="0"/>
              <a:t>Scaleable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Scaleable </a:t>
            </a:r>
            <a:r>
              <a:rPr lang="tr-TR" sz="1100" b="1" dirty="0"/>
              <a:t>performance</a:t>
            </a:r>
            <a:endParaRPr lang="tr-TR" sz="1100" dirty="0"/>
          </a:p>
          <a:p>
            <a:r>
              <a:rPr lang="tr-TR" sz="1100" dirty="0"/>
              <a:t>Targeting </a:t>
            </a:r>
            <a:r>
              <a:rPr lang="tr-TR" sz="1100" b="1" dirty="0"/>
              <a:t>too many users</a:t>
            </a:r>
          </a:p>
          <a:p>
            <a:r>
              <a:rPr lang="tr-TR" sz="1100" dirty="0"/>
              <a:t>  - High </a:t>
            </a:r>
            <a:r>
              <a:rPr lang="tr-TR" sz="1100" b="1" dirty="0"/>
              <a:t>availability</a:t>
            </a:r>
          </a:p>
          <a:p>
            <a:r>
              <a:rPr lang="tr-TR" sz="1100" b="1" dirty="0"/>
              <a:t>  - Fault </a:t>
            </a:r>
            <a:r>
              <a:rPr lang="tr-TR" sz="1100" dirty="0"/>
              <a:t>tolerance</a:t>
            </a:r>
            <a:br>
              <a:rPr lang="tr-TR" sz="1100" dirty="0"/>
            </a:br>
            <a:r>
              <a:rPr lang="tr-TR" sz="1100" dirty="0"/>
              <a:t>  - Indendent </a:t>
            </a:r>
            <a:r>
              <a:rPr lang="tr-TR" sz="1100" b="1" dirty="0"/>
              <a:t>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2AA293-93BA-9594-5E85-C3D7DCBAB199}"/>
              </a:ext>
            </a:extLst>
          </p:cNvPr>
          <p:cNvSpPr txBox="1"/>
          <p:nvPr/>
        </p:nvSpPr>
        <p:spPr>
          <a:xfrm>
            <a:off x="621851" y="296163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%5-10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0AD4F-66AE-2F0B-C44F-E045AB3346DC}"/>
              </a:ext>
            </a:extLst>
          </p:cNvPr>
          <p:cNvSpPr txBox="1"/>
          <p:nvPr/>
        </p:nvSpPr>
        <p:spPr>
          <a:xfrm>
            <a:off x="2125719" y="314630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%50-60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31EA39-4781-CEA2-369A-9300B54736F2}"/>
              </a:ext>
            </a:extLst>
          </p:cNvPr>
          <p:cNvSpPr txBox="1"/>
          <p:nvPr/>
        </p:nvSpPr>
        <p:spPr>
          <a:xfrm>
            <a:off x="4360790" y="360027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%25-30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6445C-4F04-FAE6-F634-BDFB49305DF5}"/>
              </a:ext>
            </a:extLst>
          </p:cNvPr>
          <p:cNvSpPr txBox="1"/>
          <p:nvPr/>
        </p:nvSpPr>
        <p:spPr>
          <a:xfrm>
            <a:off x="6168800" y="443330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%5-10</a:t>
            </a:r>
            <a:endParaRPr lang="en-US" sz="1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66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45375" cy="18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communication-&gt;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 &amp;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59" y="2794439"/>
            <a:ext cx="3700862" cy="2079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949" y="1390523"/>
            <a:ext cx="2795732" cy="2795732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166" y="823274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LISTENING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18131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1620640"/>
            <a:ext cx="8410500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REMOVED PARTS...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857682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Base classes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Entity, repository, service, controller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Basic Infrastrucure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Event publishing &amp; handling, transaction management, background job system, permission system, caching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infrastructure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modules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User management, audit logging, language management,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Automating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cross-cutting concerns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Validation, exception handling,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3-rd party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integrations &amp; abstractions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9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Which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artchitecture?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324228" y="1620640"/>
            <a:ext cx="4481944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DESIGNING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A9A59-74A1-4EB9-C912-F70375508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28" y="344631"/>
            <a:ext cx="4454237" cy="445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5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524207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Supporting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&amp; SMS Sending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1640</Words>
  <Application>Microsoft Office PowerPoint</Application>
  <PresentationFormat>On-screen Show (16:9)</PresentationFormat>
  <Paragraphs>322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Poppins Medium</vt:lpstr>
      <vt:lpstr>Lexend</vt:lpstr>
      <vt:lpstr>Poppins</vt:lpstr>
      <vt:lpstr>Courier New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202</cp:revision>
  <dcterms:modified xsi:type="dcterms:W3CDTF">2024-10-06T11:30:15Z</dcterms:modified>
</cp:coreProperties>
</file>